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887FE-217A-4846-AECA-14FE7B702DDB}" type="datetimeFigureOut">
              <a:rPr lang="en-US" smtClean="0"/>
              <a:t>11/2/2016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ACCAC-6320-4193-BD2B-AC53B21896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16473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887FE-217A-4846-AECA-14FE7B702DDB}" type="datetimeFigureOut">
              <a:rPr lang="en-US" smtClean="0"/>
              <a:t>11/2/2016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ACCAC-6320-4193-BD2B-AC53B21896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17369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887FE-217A-4846-AECA-14FE7B702DDB}" type="datetimeFigureOut">
              <a:rPr lang="en-US" smtClean="0"/>
              <a:t>11/2/2016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ACCAC-6320-4193-BD2B-AC53B21896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057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887FE-217A-4846-AECA-14FE7B702DDB}" type="datetimeFigureOut">
              <a:rPr lang="en-US" smtClean="0"/>
              <a:t>11/2/2016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ACCAC-6320-4193-BD2B-AC53B21896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60049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887FE-217A-4846-AECA-14FE7B702DDB}" type="datetimeFigureOut">
              <a:rPr lang="en-US" smtClean="0"/>
              <a:t>11/2/2016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ACCAC-6320-4193-BD2B-AC53B21896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94183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887FE-217A-4846-AECA-14FE7B702DDB}" type="datetimeFigureOut">
              <a:rPr lang="en-US" smtClean="0"/>
              <a:t>11/2/2016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ACCAC-6320-4193-BD2B-AC53B21896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8456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887FE-217A-4846-AECA-14FE7B702DDB}" type="datetimeFigureOut">
              <a:rPr lang="en-US" smtClean="0"/>
              <a:t>11/2/2016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ACCAC-6320-4193-BD2B-AC53B21896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18378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887FE-217A-4846-AECA-14FE7B702DDB}" type="datetimeFigureOut">
              <a:rPr lang="en-US" smtClean="0"/>
              <a:t>11/2/2016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ACCAC-6320-4193-BD2B-AC53B21896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97782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887FE-217A-4846-AECA-14FE7B702DDB}" type="datetimeFigureOut">
              <a:rPr lang="en-US" smtClean="0"/>
              <a:t>11/2/2016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ACCAC-6320-4193-BD2B-AC53B21896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60569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887FE-217A-4846-AECA-14FE7B702DDB}" type="datetimeFigureOut">
              <a:rPr lang="en-US" smtClean="0"/>
              <a:t>11/2/2016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ACCAC-6320-4193-BD2B-AC53B21896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83459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887FE-217A-4846-AECA-14FE7B702DDB}" type="datetimeFigureOut">
              <a:rPr lang="en-US" smtClean="0"/>
              <a:t>11/2/2016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ACCAC-6320-4193-BD2B-AC53B21896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78998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7887FE-217A-4846-AECA-14FE7B702DDB}" type="datetimeFigureOut">
              <a:rPr lang="en-US" smtClean="0"/>
              <a:t>11/2/2016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2ACCAC-6320-4193-BD2B-AC53B21896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77621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0.png"/><Relationship Id="rId5" Type="http://schemas.openxmlformats.org/officeDocument/2006/relationships/image" Target="../media/image3.wmf"/><Relationship Id="rId4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png"/><Relationship Id="rId5" Type="http://schemas.openxmlformats.org/officeDocument/2006/relationships/image" Target="../media/image3.wmf"/><Relationship Id="rId4" Type="http://schemas.openxmlformats.org/officeDocument/2006/relationships/oleObject" Target="../embeddings/oleObject2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09"/>
            <a:ext cx="4876800" cy="563562"/>
          </a:xfrm>
        </p:spPr>
        <p:txBody>
          <a:bodyPr>
            <a:noAutofit/>
          </a:bodyPr>
          <a:lstStyle/>
          <a:p>
            <a:pPr lvl="0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II .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pháp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vòng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138540" y="530567"/>
            <a:ext cx="860367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Ẩn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nghĩa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toán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chúng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dễ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dàng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nhánh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73627" y="1624196"/>
            <a:ext cx="85066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20440" y="1921799"/>
            <a:ext cx="876300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u="sng" dirty="0" err="1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sz="2800" b="1" u="sng" dirty="0">
                <a:latin typeface="Times New Roman" pitchFamily="18" charset="0"/>
                <a:cs typeface="Times New Roman" pitchFamily="18" charset="0"/>
              </a:rPr>
              <a:t> 1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nhánh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nút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n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vòng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độc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tùy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vẽ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chiều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vòng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vòng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chiều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E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giống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thuận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trình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8540" y="3745055"/>
            <a:ext cx="866601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u="sng" dirty="0" err="1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sz="2800" b="1" u="sng" dirty="0">
                <a:latin typeface="Times New Roman" pitchFamily="18" charset="0"/>
                <a:cs typeface="Times New Roman" pitchFamily="18" charset="0"/>
              </a:rPr>
              <a:t> 2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Viết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Kirchhoff 2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vòng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vòng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5918" y="4800600"/>
            <a:ext cx="86868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u="sng" dirty="0" err="1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sz="2800" b="1" u="sng" dirty="0"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vòng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20440" y="5754707"/>
            <a:ext cx="902355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u="sng" dirty="0" err="1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sz="2800" b="1" u="sng" dirty="0">
                <a:latin typeface="Times New Roman" pitchFamily="18" charset="0"/>
                <a:cs typeface="Times New Roman" pitchFamily="18" charset="0"/>
              </a:rPr>
              <a:t> 4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nhánh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vòng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05955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" presetClass="entr" presetSubtype="4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6" grpId="0"/>
      <p:bldP spid="7" grpId="0"/>
      <p:bldP spid="8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09"/>
            <a:ext cx="4800600" cy="563562"/>
          </a:xfrm>
        </p:spPr>
        <p:txBody>
          <a:bodyPr>
            <a:noAutofit/>
          </a:bodyPr>
          <a:lstStyle/>
          <a:p>
            <a:pPr lvl="0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II .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pháp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vòng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381000" y="762000"/>
            <a:ext cx="838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nhánh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tổng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vòngchạy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nhánh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ấy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7170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860067"/>
            <a:ext cx="3581400" cy="3654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2345159"/>
            <a:ext cx="2259229" cy="26840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14746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69273"/>
            <a:ext cx="4800600" cy="563562"/>
          </a:xfrm>
        </p:spPr>
        <p:txBody>
          <a:bodyPr>
            <a:noAutofit/>
          </a:bodyPr>
          <a:lstStyle/>
          <a:p>
            <a:pPr lvl="0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II .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pháp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vòng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381000" y="762000"/>
            <a:ext cx="8382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vòng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tìm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nhánh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I</a:t>
            </a:r>
            <a:r>
              <a:rPr lang="en-US" sz="2800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 I</a:t>
            </a:r>
            <a:r>
              <a:rPr lang="en-US" sz="2800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I</a:t>
            </a:r>
            <a:r>
              <a:rPr lang="en-US" sz="2800" baseline="-250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sz="2800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= 3 </a:t>
            </a:r>
            <a:r>
              <a:rPr lang="en-US" sz="2800" dirty="0">
                <a:latin typeface="Times New Roman" pitchFamily="18" charset="0"/>
                <a:cs typeface="Times New Roman" pitchFamily="18" charset="0"/>
                <a:sym typeface="Symbol"/>
              </a:rPr>
              <a:t>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 R</a:t>
            </a:r>
            <a:r>
              <a:rPr lang="en-US" sz="2800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= 5 </a:t>
            </a:r>
            <a:r>
              <a:rPr lang="en-US" sz="2800" dirty="0">
                <a:latin typeface="Times New Roman" pitchFamily="18" charset="0"/>
                <a:cs typeface="Times New Roman" pitchFamily="18" charset="0"/>
                <a:sym typeface="Symbol"/>
              </a:rPr>
              <a:t>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 R</a:t>
            </a:r>
            <a:r>
              <a:rPr lang="en-US" sz="2800" baseline="-250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= 7 </a:t>
            </a:r>
            <a:r>
              <a:rPr lang="en-US" sz="2800" dirty="0">
                <a:latin typeface="Times New Roman" pitchFamily="18" charset="0"/>
                <a:cs typeface="Times New Roman" pitchFamily="18" charset="0"/>
                <a:sym typeface="Symbol"/>
              </a:rPr>
              <a:t>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 E</a:t>
            </a:r>
            <a:r>
              <a:rPr lang="en-US" sz="2800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= 12 V,  E</a:t>
            </a:r>
            <a:r>
              <a:rPr lang="en-US" sz="2800" baseline="-250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= 24 V</a:t>
            </a:r>
          </a:p>
        </p:txBody>
      </p:sp>
      <p:pic>
        <p:nvPicPr>
          <p:cNvPr id="7170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2362200"/>
            <a:ext cx="3505200" cy="357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2535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36" y="76199"/>
            <a:ext cx="4800600" cy="563562"/>
          </a:xfrm>
        </p:spPr>
        <p:txBody>
          <a:bodyPr>
            <a:noAutofit/>
          </a:bodyPr>
          <a:lstStyle/>
          <a:p>
            <a:pPr lvl="0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II .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pháp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vòng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717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1255" y="-1790"/>
            <a:ext cx="3373157" cy="34417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166255" y="1828800"/>
            <a:ext cx="547254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u="sng" dirty="0" err="1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sz="2800" b="1" u="sng" dirty="0">
                <a:latin typeface="Times New Roman" pitchFamily="18" charset="0"/>
                <a:cs typeface="Times New Roman" pitchFamily="18" charset="0"/>
              </a:rPr>
              <a:t> 1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nhánh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m=3,  n=2,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vòng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độc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m-n +1=2,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vẽ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chiều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800" baseline="-25000" dirty="0" err="1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800" baseline="-25000" dirty="0" err="1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2800" baseline="-2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vẽ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66254" y="3352800"/>
            <a:ext cx="8596745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0" u="sng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Bước</a:t>
            </a:r>
            <a:r>
              <a:rPr kumimoji="0" lang="en-US" sz="28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2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Viết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phương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trình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Kirchhoff 2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cho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các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mạch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vòng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đã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vẽ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0" y="457200"/>
          <a:ext cx="114300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Equation" r:id="rId4" imgW="114399" imgH="216088" progId="Equation.3">
                  <p:embed/>
                </p:oleObj>
              </mc:Choice>
              <mc:Fallback>
                <p:oleObj name="Equation" r:id="rId4" imgW="114399" imgH="216088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457200"/>
                        <a:ext cx="114300" cy="21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2622599" y="4532672"/>
            <a:ext cx="31789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(3+5)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800" baseline="-25000" dirty="0" err="1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- 5I</a:t>
            </a:r>
            <a:r>
              <a:rPr lang="en-US" sz="2800" baseline="-25000" dirty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= 12</a:t>
            </a:r>
          </a:p>
        </p:txBody>
      </p:sp>
      <p:sp>
        <p:nvSpPr>
          <p:cNvPr id="8" name="Rectangle 7"/>
          <p:cNvSpPr/>
          <p:nvPr/>
        </p:nvSpPr>
        <p:spPr>
          <a:xfrm>
            <a:off x="2594890" y="5697659"/>
            <a:ext cx="28745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-5I</a:t>
            </a:r>
            <a:r>
              <a:rPr lang="en-US" sz="2800" baseline="-25000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+(5+7)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800" baseline="-25000" dirty="0" err="1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= 24</a:t>
            </a:r>
          </a:p>
        </p:txBody>
      </p:sp>
      <p:sp>
        <p:nvSpPr>
          <p:cNvPr id="10" name="Rectangle 9"/>
          <p:cNvSpPr/>
          <p:nvPr/>
        </p:nvSpPr>
        <p:spPr>
          <a:xfrm>
            <a:off x="239303" y="662992"/>
            <a:ext cx="471117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sz="2800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= 3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  <a:sym typeface="Symbol"/>
              </a:rPr>
              <a:t>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R</a:t>
            </a:r>
            <a:r>
              <a:rPr lang="en-US" sz="28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= 5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  <a:sym typeface="Symbol"/>
              </a:rPr>
              <a:t>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R</a:t>
            </a:r>
            <a:r>
              <a:rPr lang="en-US" sz="28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= 7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  <a:sym typeface="Symbol"/>
              </a:rPr>
              <a:t>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E</a:t>
            </a:r>
            <a:r>
              <a:rPr lang="en-US" sz="2800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= 12 V,  E</a:t>
            </a:r>
            <a:r>
              <a:rPr lang="en-US" sz="28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= 24 V</a:t>
            </a:r>
            <a:endParaRPr lang="en-US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itle 1"/>
              <p:cNvSpPr txBox="1">
                <a:spLocks/>
              </p:cNvSpPr>
              <p:nvPr/>
            </p:nvSpPr>
            <p:spPr>
              <a:xfrm>
                <a:off x="355971" y="4460946"/>
                <a:ext cx="2006229" cy="563562"/>
              </a:xfrm>
              <a:prstGeom prst="rect">
                <a:avLst/>
              </a:prstGeom>
            </p:spPr>
            <p:txBody>
              <a:bodyPr vert="horz" lIns="91440" tIns="45720" rIns="91440" bIns="45720" rtlCol="0" anchor="ctr">
                <a:noAutofit/>
              </a:bodyPr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r>
                  <a:rPr lang="en-US" sz="2800" dirty="0" smtClean="0">
                    <a:latin typeface="Times New Roman" pitchFamily="18" charset="0"/>
                    <a:cs typeface="Times New Roman" pitchFamily="18" charset="0"/>
                  </a:rPr>
                  <a:t>Vòng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/>
                            <a:cs typeface="Times New Roman" pitchFamily="18" charset="0"/>
                          </a:rPr>
                          <m:t>𝐼</m:t>
                        </m:r>
                      </m:e>
                      <m:sub>
                        <m:r>
                          <a:rPr lang="en-US" sz="2800" b="0" i="1" smtClean="0">
                            <a:latin typeface="Cambria Math"/>
                            <a:cs typeface="Times New Roman" pitchFamily="18" charset="0"/>
                          </a:rPr>
                          <m:t>𝑎</m:t>
                        </m:r>
                      </m:sub>
                    </m:sSub>
                  </m:oMath>
                </a14:m>
                <a:r>
                  <a:rPr lang="en-US" sz="2800" dirty="0" smtClean="0">
                    <a:latin typeface="Times New Roman" pitchFamily="18" charset="0"/>
                    <a:cs typeface="Times New Roman" pitchFamily="18" charset="0"/>
                  </a:rPr>
                  <a:t> :</a:t>
                </a:r>
                <a:endParaRPr lang="en-US" sz="28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2" name="Tit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5971" y="4460946"/>
                <a:ext cx="2006229" cy="563562"/>
              </a:xfrm>
              <a:prstGeom prst="rect">
                <a:avLst/>
              </a:prstGeom>
              <a:blipFill rotWithShape="1">
                <a:blip r:embed="rId6"/>
                <a:stretch>
                  <a:fillRect t="-6522" b="-2717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itle 1"/>
              <p:cNvSpPr txBox="1">
                <a:spLocks/>
              </p:cNvSpPr>
              <p:nvPr/>
            </p:nvSpPr>
            <p:spPr>
              <a:xfrm>
                <a:off x="349044" y="5677488"/>
                <a:ext cx="2006229" cy="563562"/>
              </a:xfrm>
              <a:prstGeom prst="rect">
                <a:avLst/>
              </a:prstGeom>
            </p:spPr>
            <p:txBody>
              <a:bodyPr vert="horz" lIns="91440" tIns="45720" rIns="91440" bIns="45720" rtlCol="0" anchor="ctr">
                <a:noAutofit/>
              </a:bodyPr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r>
                  <a:rPr lang="en-US" sz="2800" dirty="0" smtClean="0">
                    <a:latin typeface="Times New Roman" pitchFamily="18" charset="0"/>
                    <a:cs typeface="Times New Roman" pitchFamily="18" charset="0"/>
                  </a:rPr>
                  <a:t>Vòng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/>
                            <a:cs typeface="Times New Roman" pitchFamily="18" charset="0"/>
                          </a:rPr>
                          <m:t>𝐼</m:t>
                        </m:r>
                      </m:e>
                      <m:sub>
                        <m:r>
                          <a:rPr lang="en-US" sz="2800" b="0" i="1" smtClean="0">
                            <a:latin typeface="Cambria Math"/>
                            <a:cs typeface="Times New Roman" pitchFamily="18" charset="0"/>
                          </a:rPr>
                          <m:t>𝑏</m:t>
                        </m:r>
                      </m:sub>
                    </m:sSub>
                  </m:oMath>
                </a14:m>
                <a:r>
                  <a:rPr lang="en-US" sz="2800" dirty="0" smtClean="0">
                    <a:latin typeface="Times New Roman" pitchFamily="18" charset="0"/>
                    <a:cs typeface="Times New Roman" pitchFamily="18" charset="0"/>
                  </a:rPr>
                  <a:t> :</a:t>
                </a:r>
                <a:endParaRPr lang="en-US" sz="28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3" name="Tit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9044" y="5677488"/>
                <a:ext cx="2006229" cy="563562"/>
              </a:xfrm>
              <a:prstGeom prst="rect">
                <a:avLst/>
              </a:prstGeom>
              <a:blipFill rotWithShape="1">
                <a:blip r:embed="rId7"/>
                <a:stretch>
                  <a:fillRect t="-6452" b="-2580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ight Arrow 10"/>
          <p:cNvSpPr/>
          <p:nvPr/>
        </p:nvSpPr>
        <p:spPr>
          <a:xfrm>
            <a:off x="4648402" y="1098530"/>
            <a:ext cx="1156854" cy="542562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705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7" grpId="0"/>
      <p:bldP spid="8" grpId="0"/>
      <p:bldP spid="10" grpId="0"/>
      <p:bldP spid="12" grpId="0"/>
      <p:bldP spid="13" grpId="0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36" y="76199"/>
            <a:ext cx="4800600" cy="563562"/>
          </a:xfrm>
        </p:spPr>
        <p:txBody>
          <a:bodyPr>
            <a:noAutofit/>
          </a:bodyPr>
          <a:lstStyle/>
          <a:p>
            <a:pPr lvl="0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II .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pháp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vòng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717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1927" y="16314"/>
            <a:ext cx="3349895" cy="341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166255" y="1828800"/>
            <a:ext cx="5715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u="sng" dirty="0" err="1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sz="2800" b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u="sng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vòng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66255" y="5102423"/>
            <a:ext cx="486294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en-US" sz="2800" b="1" i="0" u="sng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Bước</a:t>
            </a:r>
            <a:r>
              <a:rPr kumimoji="0" lang="en-US" sz="28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4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</a:t>
            </a:r>
            <a:r>
              <a:rPr lang="en-US" sz="2800" i="1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nhánh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0" y="457200"/>
          <a:ext cx="114300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" name="Equation" r:id="rId4" imgW="114399" imgH="216088" progId="Equation.3">
                  <p:embed/>
                </p:oleObj>
              </mc:Choice>
              <mc:Fallback>
                <p:oleObj name="Equation" r:id="rId4" imgW="114399" imgH="216088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457200"/>
                        <a:ext cx="114300" cy="21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66255" y="794905"/>
            <a:ext cx="448194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sz="2800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= 3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  <a:sym typeface="Symbol"/>
              </a:rPr>
              <a:t>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R</a:t>
            </a:r>
            <a:r>
              <a:rPr lang="en-US" sz="28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= 5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  <a:sym typeface="Symbol"/>
              </a:rPr>
              <a:t>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R</a:t>
            </a:r>
            <a:r>
              <a:rPr lang="en-US" sz="28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= 7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  <a:sym typeface="Symbol"/>
              </a:rPr>
              <a:t>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E</a:t>
            </a:r>
            <a:r>
              <a:rPr lang="en-US" sz="2800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= 12 V,  E</a:t>
            </a:r>
            <a:r>
              <a:rPr lang="en-US" sz="28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= 24 V</a:t>
            </a:r>
            <a:endParaRPr lang="en-US" sz="2800" dirty="0"/>
          </a:p>
        </p:txBody>
      </p:sp>
      <p:sp>
        <p:nvSpPr>
          <p:cNvPr id="9" name="Rectangle 8"/>
          <p:cNvSpPr/>
          <p:nvPr/>
        </p:nvSpPr>
        <p:spPr>
          <a:xfrm>
            <a:off x="1981200" y="2826326"/>
            <a:ext cx="28194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8I</a:t>
            </a:r>
            <a:r>
              <a:rPr lang="en-US" sz="2800" baseline="-25000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- 5I</a:t>
            </a:r>
            <a:r>
              <a:rPr lang="en-US" sz="2800" baseline="-25000" dirty="0">
                <a:latin typeface="Times New Roman" pitchFamily="18" charset="0"/>
                <a:cs typeface="Times New Roman" pitchFamily="18" charset="0"/>
              </a:rPr>
              <a:t>b </a:t>
            </a:r>
            <a:r>
              <a:rPr lang="en-US" sz="2800" baseline="-250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= 12</a:t>
            </a: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-5I</a:t>
            </a:r>
            <a:r>
              <a:rPr lang="en-US" sz="2800" baseline="-250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+12I</a:t>
            </a:r>
            <a:r>
              <a:rPr lang="en-US" sz="2800" baseline="-25000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=24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745673" y="3845564"/>
            <a:ext cx="397625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vậy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800" baseline="-25000" dirty="0" err="1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= 3, 71 (A)</a:t>
            </a: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800" baseline="-25000" dirty="0" err="1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= 3, 54 (A)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1255" y="4495800"/>
            <a:ext cx="2785424" cy="20509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8986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10" grpId="0"/>
      <p:bldP spid="9" grpId="0"/>
      <p:bldP spid="11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401</Words>
  <Application>Microsoft Office PowerPoint</Application>
  <PresentationFormat>On-screen Show (4:3)</PresentationFormat>
  <Paragraphs>26</Paragraphs>
  <Slides>5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7" baseType="lpstr">
      <vt:lpstr>Office Theme</vt:lpstr>
      <vt:lpstr>Equation</vt:lpstr>
      <vt:lpstr>II .Phương pháp dòng điện vòng</vt:lpstr>
      <vt:lpstr>II .Phương pháp dòng điện vòng</vt:lpstr>
      <vt:lpstr>II .Phương pháp dòng điện vòng</vt:lpstr>
      <vt:lpstr>II .Phương pháp dòng điện vòng</vt:lpstr>
      <vt:lpstr>II .Phương pháp dòng điện vòng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II .Phương pháp dòng điện vòng</dc:title>
  <dc:creator>Sony</dc:creator>
  <cp:lastModifiedBy>Sony</cp:lastModifiedBy>
  <cp:revision>1</cp:revision>
  <dcterms:created xsi:type="dcterms:W3CDTF">2016-11-02T14:10:22Z</dcterms:created>
  <dcterms:modified xsi:type="dcterms:W3CDTF">2016-11-02T14:10:56Z</dcterms:modified>
</cp:coreProperties>
</file>